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21"/>
  </p:notesMasterIdLst>
  <p:sldIdLst>
    <p:sldId id="273" r:id="rId2"/>
    <p:sldId id="274" r:id="rId3"/>
    <p:sldId id="270" r:id="rId4"/>
    <p:sldId id="272" r:id="rId5"/>
    <p:sldId id="267" r:id="rId6"/>
    <p:sldId id="266" r:id="rId7"/>
    <p:sldId id="271" r:id="rId8"/>
    <p:sldId id="265" r:id="rId9"/>
    <p:sldId id="256" r:id="rId10"/>
    <p:sldId id="260" r:id="rId11"/>
    <p:sldId id="259" r:id="rId12"/>
    <p:sldId id="258" r:id="rId13"/>
    <p:sldId id="261" r:id="rId14"/>
    <p:sldId id="262" r:id="rId15"/>
    <p:sldId id="263" r:id="rId16"/>
    <p:sldId id="264" r:id="rId17"/>
    <p:sldId id="275" r:id="rId18"/>
    <p:sldId id="269" r:id="rId19"/>
    <p:sldId id="268" r:id="rId20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2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D12B1-333C-472D-B84F-17F699A7CD2E}" type="datetimeFigureOut">
              <a:rPr lang="es-VE" smtClean="0"/>
              <a:pPr/>
              <a:t>17/02/2011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40021-2987-4DBF-AA5D-1E046DFA6709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1</a:t>
            </a:fld>
            <a:endParaRPr lang="es-V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10</a:t>
            </a:fld>
            <a:endParaRPr lang="es-V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11</a:t>
            </a:fld>
            <a:endParaRPr lang="es-V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12</a:t>
            </a:fld>
            <a:endParaRPr lang="es-V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13</a:t>
            </a:fld>
            <a:endParaRPr lang="es-V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14</a:t>
            </a:fld>
            <a:endParaRPr lang="es-V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15</a:t>
            </a:fld>
            <a:endParaRPr lang="es-V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16</a:t>
            </a:fld>
            <a:endParaRPr lang="es-V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17</a:t>
            </a:fld>
            <a:endParaRPr lang="es-V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18</a:t>
            </a:fld>
            <a:endParaRPr lang="es-V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19</a:t>
            </a:fld>
            <a:endParaRPr lang="es-V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2</a:t>
            </a:fld>
            <a:endParaRPr lang="es-V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3</a:t>
            </a:fld>
            <a:endParaRPr lang="es-V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4</a:t>
            </a:fld>
            <a:endParaRPr lang="es-V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5</a:t>
            </a:fld>
            <a:endParaRPr lang="es-V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6</a:t>
            </a:fld>
            <a:endParaRPr lang="es-V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7</a:t>
            </a:fld>
            <a:endParaRPr lang="es-V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8</a:t>
            </a:fld>
            <a:endParaRPr lang="es-V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0021-2987-4DBF-AA5D-1E046DFA6709}" type="slidenum">
              <a:rPr lang="es-VE" smtClean="0"/>
              <a:pPr/>
              <a:t>9</a:t>
            </a:fld>
            <a:endParaRPr lang="es-V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D558E66-5ABE-4C51-B2F2-E0A6EE2B68F2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VE"/>
          </a:p>
        </p:txBody>
      </p:sp>
      <p:grpSp>
        <p:nvGrpSpPr>
          <p:cNvPr id="49160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49161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9162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9163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9164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9165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9166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9167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9168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9169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9170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9171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9172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9173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</p:grpSp>
      <p:sp>
        <p:nvSpPr>
          <p:cNvPr id="49174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B657D9-D17B-477D-9F42-AE441F75FC48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E586E8-507E-42BE-9796-E8C72213524A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7B124D-6FB1-4A2E-A37C-97415BD6D645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FAC4EA-92F3-40A9-932F-D305257D9291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F72141-0008-405F-A035-30E59314A188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A262DA-5AE3-48A2-A9CB-15ED55150684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0A7FDA-A38A-44EE-80E9-7AEBBF262842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44C4E5-A7D9-4C38-AAF2-F98E91E29BE1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51BB59-E284-4007-8F68-1E9C9A67FE47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117F06-CDE2-493F-8747-224BAED66DC4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fld id="{BD57C16E-36CA-47A1-9C7B-B109209A9E09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VE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VE"/>
          </a:p>
        </p:txBody>
      </p:sp>
      <p:grpSp>
        <p:nvGrpSpPr>
          <p:cNvPr id="48136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48137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8138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8139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8140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8141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8142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8143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8144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8145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8146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8147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8148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  <p:sp>
          <p:nvSpPr>
            <p:cNvPr id="48149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</p:grpSp>
      <p:sp>
        <p:nvSpPr>
          <p:cNvPr id="48150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La </a:t>
            </a:r>
            <a:r>
              <a:rPr lang="es-ES" dirty="0" smtClean="0"/>
              <a:t>LEU: un debate de encuentros y desencuentros</a:t>
            </a:r>
            <a:r>
              <a:rPr lang="es-ES" dirty="0"/>
              <a:t/>
            </a:r>
            <a:br>
              <a:rPr lang="es-ES" dirty="0"/>
            </a:br>
            <a:endParaRPr lang="es-ES" sz="3600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1800" dirty="0"/>
          </a:p>
          <a:p>
            <a:pPr>
              <a:lnSpc>
                <a:spcPct val="80000"/>
              </a:lnSpc>
            </a:pPr>
            <a:endParaRPr lang="es-ES" sz="1800" dirty="0"/>
          </a:p>
          <a:p>
            <a:pPr>
              <a:lnSpc>
                <a:spcPct val="80000"/>
              </a:lnSpc>
            </a:pPr>
            <a:r>
              <a:rPr lang="es-ES" sz="1800" dirty="0"/>
              <a:t>Dr. Tulio Ramírez</a:t>
            </a:r>
          </a:p>
          <a:p>
            <a:pPr>
              <a:lnSpc>
                <a:spcPct val="80000"/>
              </a:lnSpc>
            </a:pPr>
            <a:r>
              <a:rPr lang="es-ES" sz="1800" dirty="0"/>
              <a:t>Profesor Titular-UCV</a:t>
            </a:r>
          </a:p>
          <a:p>
            <a:pPr>
              <a:lnSpc>
                <a:spcPct val="80000"/>
              </a:lnSpc>
            </a:pPr>
            <a:r>
              <a:rPr lang="es-ES" sz="1800" dirty="0"/>
              <a:t>Presidente de Asamblea de Educación</a:t>
            </a:r>
          </a:p>
          <a:p>
            <a:pPr>
              <a:lnSpc>
                <a:spcPct val="80000"/>
              </a:lnSpc>
            </a:pPr>
            <a:endParaRPr lang="es-E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>
                <a:solidFill>
                  <a:schemeClr val="tx1"/>
                </a:solidFill>
              </a:rPr>
              <a:t>Instituciones de Educación Universitaria</a:t>
            </a:r>
            <a:endParaRPr lang="es-ES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2636838"/>
            <a:ext cx="7010400" cy="34559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VE"/>
              <a:t>	Universidades, Institutos Politécnicos, Institutos Tecnológicos, Colegios Universitarios, Institutos Universitarios para la formación de la Fuerza Armada Nacional, confesiones religiosas. </a:t>
            </a:r>
          </a:p>
          <a:p>
            <a:pPr>
              <a:buFont typeface="Wingdings" pitchFamily="2" charset="2"/>
              <a:buNone/>
            </a:pPr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>
                <a:solidFill>
                  <a:schemeClr val="tx1"/>
                </a:solidFill>
              </a:rPr>
              <a:t>La Autonomía como principio</a:t>
            </a:r>
            <a:endParaRPr lang="es-ES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VE" sz="2400"/>
              <a:t>Art. 109 de la CNRBV y el Art. 34 de la LOE</a:t>
            </a:r>
          </a:p>
          <a:p>
            <a:r>
              <a:rPr lang="es-VE" sz="2400"/>
              <a:t>Desaparece la distinción entre universidades autónomas y experimentales. </a:t>
            </a:r>
          </a:p>
          <a:p>
            <a:r>
              <a:rPr lang="es-VE" sz="2400"/>
              <a:t>Todas las instituciones de EU serán autónomas. Se reglamentará el establecimiento de parámetros temporales para reconocer la autonomía</a:t>
            </a:r>
          </a:p>
          <a:p>
            <a:r>
              <a:rPr lang="es-VE" sz="2400"/>
              <a:t>Se garantiza la Libertad de Cátedra y la inviolabilidad del recinto universitario</a:t>
            </a:r>
            <a:endParaRPr lang="es-E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sz="3500">
                <a:solidFill>
                  <a:schemeClr val="tx1"/>
                </a:solidFill>
              </a:rPr>
              <a:t>Descentralización, regionalización y racionalización del Sistema</a:t>
            </a:r>
            <a:endParaRPr lang="es-ES" sz="350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VE"/>
              <a:t>Se crean los Consejos Regionales de Educación Universitaria con la misión de articular las IEU con actores gubernamentales y productivos de las regiones.</a:t>
            </a:r>
          </a:p>
          <a:p>
            <a:r>
              <a:rPr lang="es-VE"/>
              <a:t>Se crea el Consejo Nacional de Educación Universitaria presidido por el Ministro de EU y representantes de los CREU</a:t>
            </a:r>
          </a:p>
          <a:p>
            <a:endParaRPr lang="es-VE"/>
          </a:p>
          <a:p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>
                <a:solidFill>
                  <a:schemeClr val="tx1"/>
                </a:solidFill>
              </a:rPr>
              <a:t>Sistema de Evaluación y Acreditación</a:t>
            </a:r>
            <a:endParaRPr lang="es-ES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VE"/>
              <a:t>Se crea el Sistema Nacional de Evaluación y Acreditación</a:t>
            </a:r>
          </a:p>
          <a:p>
            <a:r>
              <a:rPr lang="es-VE"/>
              <a:t>Se generarán procesos de autoevaluación y heteroevaluación de las funciones académicas y de la gestión institucional impulsado por las Directivas de cada IEU</a:t>
            </a:r>
          </a:p>
          <a:p>
            <a:r>
              <a:rPr lang="es-VE"/>
              <a:t>Acreditación obligatoria</a:t>
            </a:r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>
                <a:solidFill>
                  <a:schemeClr val="tx1"/>
                </a:solidFill>
              </a:rPr>
              <a:t>Los Docentes y la Carrera Académica</a:t>
            </a:r>
            <a:endParaRPr lang="es-ES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VE" sz="2400"/>
              <a:t>Dedicación a Tiempo Completo y Tiempos Convencionales</a:t>
            </a:r>
          </a:p>
          <a:p>
            <a:r>
              <a:rPr lang="es-VE" sz="2400"/>
              <a:t>Remuneraciones heterologodas de acuerdo a la posición de cada IEU en el sistema de acreditación, con aumentos lineales cada dos años de acuerdo a índices de inflación del Banco Central.</a:t>
            </a:r>
          </a:p>
          <a:p>
            <a:r>
              <a:rPr lang="es-VE" sz="2400"/>
              <a:t>Flexibilación en los tiempos de ascensos</a:t>
            </a:r>
          </a:p>
          <a:p>
            <a:r>
              <a:rPr lang="es-VE" sz="2400"/>
              <a:t>Jubilación a los 30 años de servicio o a partir de los 60 años de edad y 20 de servicio</a:t>
            </a:r>
          </a:p>
          <a:p>
            <a:endParaRPr lang="es-E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>
                <a:solidFill>
                  <a:schemeClr val="tx1"/>
                </a:solidFill>
              </a:rPr>
              <a:t>Los Estudiantes</a:t>
            </a:r>
            <a:endParaRPr lang="es-ES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VE"/>
              <a:t>Derecho a participar en programas de nivelación académica en las IEU en las que no hayan podido ingresar.</a:t>
            </a:r>
          </a:p>
          <a:p>
            <a:r>
              <a:rPr lang="es-VE"/>
              <a:t>Participación en la evaluación académica de sus profesores</a:t>
            </a:r>
          </a:p>
          <a:p>
            <a:r>
              <a:rPr lang="es-VE"/>
              <a:t>Se crea la figura del Defensor del Estudiante</a:t>
            </a:r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>
                <a:solidFill>
                  <a:schemeClr val="tx1"/>
                </a:solidFill>
              </a:rPr>
              <a:t>Personal Administrativo, Técnico y Obrero</a:t>
            </a:r>
            <a:endParaRPr lang="es-ES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5413" y="2662238"/>
            <a:ext cx="5972175" cy="3403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VE" sz="3200"/>
              <a:t>	Participación de representantes en:</a:t>
            </a:r>
          </a:p>
          <a:p>
            <a:pPr>
              <a:buFont typeface="Wingdings" pitchFamily="2" charset="2"/>
              <a:buNone/>
            </a:pPr>
            <a:r>
              <a:rPr lang="es-VE"/>
              <a:t>  a) Los Consejos Rectores de cada IEU</a:t>
            </a:r>
          </a:p>
          <a:p>
            <a:pPr>
              <a:buFont typeface="Wingdings" pitchFamily="2" charset="2"/>
              <a:buNone/>
            </a:pPr>
            <a:r>
              <a:rPr lang="es-VE"/>
              <a:t>  b) Los Consejos Regionales de EU</a:t>
            </a:r>
          </a:p>
          <a:p>
            <a:pPr>
              <a:buFont typeface="Wingdings" pitchFamily="2" charset="2"/>
              <a:buNone/>
            </a:pPr>
            <a:r>
              <a:rPr lang="es-VE"/>
              <a:t>  c) En el Consejo Nacional de EU</a:t>
            </a:r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s-ES"/>
          </a:p>
          <a:p>
            <a:pPr>
              <a:buFont typeface="Wingdings" pitchFamily="2" charset="2"/>
              <a:buNone/>
            </a:pPr>
            <a:endParaRPr lang="es-ES"/>
          </a:p>
          <a:p>
            <a:pPr>
              <a:buFont typeface="Wingdings" pitchFamily="2" charset="2"/>
              <a:buNone/>
            </a:pPr>
            <a:endParaRPr lang="es-ES"/>
          </a:p>
        </p:txBody>
      </p:sp>
      <p:sp>
        <p:nvSpPr>
          <p:cNvPr id="46084" name="WordArt 4"/>
          <p:cNvSpPr>
            <a:spLocks noChangeArrowheads="1" noChangeShapeType="1" noTextEdit="1"/>
          </p:cNvSpPr>
          <p:nvPr/>
        </p:nvSpPr>
        <p:spPr bwMode="auto">
          <a:xfrm>
            <a:off x="2051050" y="3284538"/>
            <a:ext cx="3816350" cy="25717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s-VE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GRACIAS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6600"/>
              <a:t>Pero también es inaceptable: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4800"/>
              <a:t>!Que los universitarios</a:t>
            </a:r>
          </a:p>
          <a:p>
            <a:pPr>
              <a:buFont typeface="Wingdings" pitchFamily="2" charset="2"/>
              <a:buNone/>
            </a:pPr>
            <a:r>
              <a:rPr lang="es-ES" sz="4800"/>
              <a:t>dejen perder sus</a:t>
            </a:r>
          </a:p>
          <a:p>
            <a:pPr>
              <a:buFont typeface="Wingdings" pitchFamily="2" charset="2"/>
              <a:buNone/>
            </a:pPr>
            <a:r>
              <a:rPr lang="es-ES" sz="4800"/>
              <a:t>universidades sin luchar!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Antecedentes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" sz="2400"/>
              <a:t>Ley de Universidades 1958 </a:t>
            </a:r>
          </a:p>
          <a:p>
            <a:pPr>
              <a:lnSpc>
                <a:spcPct val="80000"/>
              </a:lnSpc>
            </a:pPr>
            <a:r>
              <a:rPr lang="es-ES" sz="2400"/>
              <a:t>Reforma del 1970: creación del CNU, restricciones a la autonomía. Debate entre universitarios y parlamento</a:t>
            </a:r>
          </a:p>
          <a:p>
            <a:pPr>
              <a:lnSpc>
                <a:spcPct val="80000"/>
              </a:lnSpc>
            </a:pPr>
            <a:r>
              <a:rPr lang="es-ES" sz="2400"/>
              <a:t>1984 Consejo Nacional de Educación</a:t>
            </a:r>
          </a:p>
          <a:p>
            <a:pPr>
              <a:lnSpc>
                <a:spcPct val="80000"/>
              </a:lnSpc>
            </a:pPr>
            <a:r>
              <a:rPr lang="es-ES" sz="2400"/>
              <a:t>1998 PLES propuesto por Comisión Bicameral del Congreso</a:t>
            </a:r>
          </a:p>
          <a:p>
            <a:pPr>
              <a:lnSpc>
                <a:spcPct val="80000"/>
              </a:lnSpc>
            </a:pPr>
            <a:r>
              <a:rPr lang="es-ES" sz="2400"/>
              <a:t>2003 Propuesta de ORUS-IESAL</a:t>
            </a:r>
          </a:p>
          <a:p>
            <a:pPr>
              <a:lnSpc>
                <a:spcPct val="80000"/>
              </a:lnSpc>
            </a:pPr>
            <a:r>
              <a:rPr lang="es-ES" sz="2400"/>
              <a:t>30.11.2010 en red versión PLEU-MPPEU </a:t>
            </a:r>
          </a:p>
          <a:p>
            <a:pPr>
              <a:lnSpc>
                <a:spcPct val="80000"/>
              </a:lnSpc>
            </a:pPr>
            <a:r>
              <a:rPr lang="es-ES" sz="2400"/>
              <a:t>15.12.2010 Se consignan en la AN dos PLEU</a:t>
            </a:r>
          </a:p>
          <a:p>
            <a:pPr>
              <a:lnSpc>
                <a:spcPct val="80000"/>
              </a:lnSpc>
            </a:pPr>
            <a:r>
              <a:rPr lang="es-ES" sz="2400"/>
              <a:t>23.12.2010 Aprobada la LEU en 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LEU aprobada por la AN en diciembre de 2010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Vetada por el Presidente, pero también por los universitarios. Por diferentes razones.</a:t>
            </a:r>
          </a:p>
          <a:p>
            <a:r>
              <a:rPr lang="es-ES"/>
              <a:t>Presidente: Es inaplicable por razones teóricas, técnicas, prácticas y políticas</a:t>
            </a:r>
          </a:p>
          <a:p>
            <a:r>
              <a:rPr lang="es-ES"/>
              <a:t>Universitarios: por inconstitucional, ilegal y desnaturalizadora de la universidad como institución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Aspectos positivos de la LEU vetada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La EU como un bien público</a:t>
            </a:r>
          </a:p>
          <a:p>
            <a:r>
              <a:rPr lang="es-ES"/>
              <a:t>El principio de Universalidad</a:t>
            </a:r>
          </a:p>
          <a:p>
            <a:r>
              <a:rPr lang="es-ES"/>
              <a:t>La desconcentración de las funciones de los Consejos Universitarios</a:t>
            </a:r>
          </a:p>
          <a:p>
            <a:r>
              <a:rPr lang="es-ES"/>
              <a:t>El concepto de formación integral e intercambio con la comunidad</a:t>
            </a:r>
          </a:p>
          <a:p>
            <a:r>
              <a:rPr lang="es-ES"/>
              <a:t>La conformación de los jurados para el Ascenso de los profesores</a:t>
            </a:r>
          </a:p>
          <a:p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Críticas a la LEU vetada :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400"/>
              <a:t>Inconstitucional al violentar el principio de autonomía (109 CNRBV)</a:t>
            </a:r>
          </a:p>
          <a:p>
            <a:r>
              <a:rPr lang="es-ES" sz="2400"/>
              <a:t>Autonomía tutelada y condicionada al inconstitucional Plan Simón Bolívar</a:t>
            </a:r>
          </a:p>
          <a:p>
            <a:r>
              <a:rPr lang="es-ES" sz="2400"/>
              <a:t> Viola la Libertad de Cátedra. Art 50.</a:t>
            </a:r>
          </a:p>
          <a:p>
            <a:r>
              <a:rPr lang="es-ES" sz="2400"/>
              <a:t> Impone un pensamiento único en aras de lograr la hegemonía cultural para superar el capitalismo.</a:t>
            </a:r>
          </a:p>
          <a:p>
            <a:r>
              <a:rPr lang="es-ES" sz="2400"/>
              <a:t>Misión de la Universidad: construir la sociedad socialista</a:t>
            </a:r>
          </a:p>
          <a:p>
            <a:pPr>
              <a:buFont typeface="Wingdings" pitchFamily="2" charset="2"/>
              <a:buNone/>
            </a:pPr>
            <a:endParaRPr lang="es-ES" sz="2400"/>
          </a:p>
          <a:p>
            <a:endParaRPr lang="es-E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Críticas a la LEU vetada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1916113"/>
            <a:ext cx="7010400" cy="3603625"/>
          </a:xfrm>
        </p:spPr>
        <p:txBody>
          <a:bodyPr/>
          <a:lstStyle/>
          <a:p>
            <a:pPr marL="457200" indent="-457200">
              <a:lnSpc>
                <a:spcPct val="80000"/>
              </a:lnSpc>
            </a:pPr>
            <a:r>
              <a:rPr lang="es-ES"/>
              <a:t>Concentra en la persona del Ministro 55 atribuciones que restringen la autonomía: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es-ES" sz="2400"/>
              <a:t>Regula, supervisa y controla la carrera de los profesores de todas las IEU.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es-ES" sz="2400"/>
              <a:t>Aprueba los planes de desarrollo institucional 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es-ES" sz="2400"/>
              <a:t>Elabora los programas nacionales de formación 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es-ES" sz="2400"/>
              <a:t>Crea o elimina núcleos o sedes 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es-ES" sz="2400"/>
              <a:t>Reglamenta la organización de los sectores de la comunidad universitaria 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es-ES" sz="2400"/>
              <a:t>Monopoliza la potestad reglamentaria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010400" cy="1027113"/>
          </a:xfrm>
        </p:spPr>
        <p:txBody>
          <a:bodyPr/>
          <a:lstStyle/>
          <a:p>
            <a:r>
              <a:rPr lang="es-ES" sz="3500"/>
              <a:t>Ministra Córdova y Diputado Acuña, principios inamovibles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  <a:p>
            <a:r>
              <a:rPr lang="es-ES"/>
              <a:t>Ingreso irrestricto </a:t>
            </a:r>
          </a:p>
          <a:p>
            <a:pPr>
              <a:buFont typeface="Wingdings" pitchFamily="2" charset="2"/>
              <a:buNone/>
            </a:pPr>
            <a:endParaRPr lang="es-ES"/>
          </a:p>
          <a:p>
            <a:r>
              <a:rPr lang="es-ES"/>
              <a:t>Voto universal de estudiantes, administrativos y obreros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Principales críticas a la LEU vetada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2565400"/>
            <a:ext cx="7010400" cy="3538538"/>
          </a:xfrm>
        </p:spPr>
        <p:txBody>
          <a:bodyPr/>
          <a:lstStyle/>
          <a:p>
            <a:r>
              <a:rPr lang="es-ES" sz="2400"/>
              <a:t>Que el derecho a la educación sea para fortalecer un Poder Popular que no tiene base legal ni constitucional</a:t>
            </a:r>
          </a:p>
          <a:p>
            <a:r>
              <a:rPr lang="es-ES" sz="2400"/>
              <a:t>Que la misión de la universidad sea la de construir una sociedad socialista</a:t>
            </a:r>
          </a:p>
          <a:p>
            <a:r>
              <a:rPr lang="es-ES" sz="2400"/>
              <a:t>Que la educación universitaria tenga como fin la construcción de la hegemonía cultural para superar el capitalismo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14750" y="1446213"/>
            <a:ext cx="5029200" cy="1989137"/>
          </a:xfrm>
        </p:spPr>
        <p:txBody>
          <a:bodyPr/>
          <a:lstStyle/>
          <a:p>
            <a:pPr algn="ctr"/>
            <a:r>
              <a:rPr lang="es-VE" sz="2500">
                <a:solidFill>
                  <a:schemeClr val="tx1"/>
                </a:solidFill>
              </a:rPr>
              <a:t>PROYECTO DE LEY DE EDUCACIÓN UNIVERSITARIA</a:t>
            </a:r>
            <a:endParaRPr lang="es-ES" sz="250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VE" sz="2400"/>
              <a:t>Elaborado por profesores y estudiantes de 7 universidades y consignado ante la AN el 15 de diciembre de 2010 por iniciativa popular y respaldo de más de 38.000 firmas</a:t>
            </a:r>
            <a:endParaRPr lang="es-E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scada">
  <a:themeElements>
    <a:clrScheme name="Cascada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scada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a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a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a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a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a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a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a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a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</TotalTime>
  <Words>711</Words>
  <Application>Microsoft Office PowerPoint</Application>
  <PresentationFormat>Presentación en pantalla (4:3)</PresentationFormat>
  <Paragraphs>103</Paragraphs>
  <Slides>19</Slides>
  <Notes>19</Notes>
  <HiddenSlides>3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Cascada</vt:lpstr>
      <vt:lpstr>La LEU: un debate de encuentros y desencuentros </vt:lpstr>
      <vt:lpstr>Antecedentes</vt:lpstr>
      <vt:lpstr>LEU aprobada por la AN en diciembre de 2010</vt:lpstr>
      <vt:lpstr>Aspectos positivos de la LEU vetada</vt:lpstr>
      <vt:lpstr>Críticas a la LEU vetada :</vt:lpstr>
      <vt:lpstr>Críticas a la LEU vetada</vt:lpstr>
      <vt:lpstr>Ministra Córdova y Diputado Acuña, principios inamovibles</vt:lpstr>
      <vt:lpstr>Principales críticas a la LEU vetada</vt:lpstr>
      <vt:lpstr>PROYECTO DE LEY DE EDUCACIÓN UNIVERSITARIA</vt:lpstr>
      <vt:lpstr>Instituciones de Educación Universitaria</vt:lpstr>
      <vt:lpstr>La Autonomía como principio</vt:lpstr>
      <vt:lpstr>Descentralización, regionalización y racionalización del Sistema</vt:lpstr>
      <vt:lpstr>Sistema de Evaluación y Acreditación</vt:lpstr>
      <vt:lpstr>Los Docentes y la Carrera Académica</vt:lpstr>
      <vt:lpstr>Los Estudiantes</vt:lpstr>
      <vt:lpstr>Personal Administrativo, Técnico y Obrero</vt:lpstr>
      <vt:lpstr>Diapositiva 17</vt:lpstr>
      <vt:lpstr>Diapositiva 18</vt:lpstr>
      <vt:lpstr>Diapositiva 19</vt:lpstr>
    </vt:vector>
  </TitlesOfParts>
  <Company>UCV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DE LEY DE EDUCACIÓN UNIVERSITARIA</dc:title>
  <dc:creator>ramirezt</dc:creator>
  <cp:lastModifiedBy>Tulio</cp:lastModifiedBy>
  <cp:revision>16</cp:revision>
  <dcterms:created xsi:type="dcterms:W3CDTF">2011-01-11T14:07:06Z</dcterms:created>
  <dcterms:modified xsi:type="dcterms:W3CDTF">2011-02-17T16:19:53Z</dcterms:modified>
</cp:coreProperties>
</file>